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AFF"/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146" autoAdjust="0"/>
  </p:normalViewPr>
  <p:slideViewPr>
    <p:cSldViewPr snapToGrid="0">
      <p:cViewPr varScale="1">
        <p:scale>
          <a:sx n="63" d="100"/>
          <a:sy n="63" d="100"/>
        </p:scale>
        <p:origin x="14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3E4D8-78CF-4544-8E4C-C67EB819AC99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D02D5-2F90-49A1-A7A1-8482BE990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0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3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7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35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8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5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1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26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9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79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43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73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22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22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61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572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7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1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69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6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17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9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738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2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00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92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0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32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85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10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95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6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8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D02D5-2F90-49A1-A7A1-8482BE990C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3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6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6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A3C0D26-1EF3-4331-8274-A3C972A6966A}" type="datetime1">
              <a:rPr lang="en-US" altLang="en-US"/>
              <a:pPr/>
              <a:t>10/18/2016</a:t>
            </a:fld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12AE5AEE-31C7-4354-AE0F-D1A9837012FA}" type="slidenum">
              <a:rPr lang="en-US" altLang="en-US"/>
              <a:pPr/>
              <a:t>‹#›</a:t>
            </a:fld>
            <a:endParaRPr lang="en-US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7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2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2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3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8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7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A24DA-552E-4781-B22F-2DCCCAED0B55}" type="datetimeFigureOut">
              <a:rPr lang="en-US" smtClean="0"/>
              <a:t>10/18/2016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750E6-8E8D-4363-9B48-4AAAB6F5B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3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2.jpe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7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30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31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microsoft.com/office/2007/relationships/hdphoto" Target="../media/hdphoto4.wdp"/><Relationship Id="rId5" Type="http://schemas.openxmlformats.org/officeDocument/2006/relationships/image" Target="../media/image32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5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36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37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microsoft.com/office/2007/relationships/hdphoto" Target="../media/hdphoto7.wdp"/><Relationship Id="rId5" Type="http://schemas.openxmlformats.org/officeDocument/2006/relationships/image" Target="../media/image38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39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microsoft.com/office/2007/relationships/hdphoto" Target="../media/hdphoto8.wdp"/><Relationship Id="rId5" Type="http://schemas.openxmlformats.org/officeDocument/2006/relationships/image" Target="../media/image40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microsoft.com/office/2007/relationships/hdphoto" Target="../media/hdphoto9.wdp"/><Relationship Id="rId5" Type="http://schemas.openxmlformats.org/officeDocument/2006/relationships/image" Target="../media/image41.png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43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44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48.png"/><Relationship Id="rId2" Type="http://schemas.microsoft.com/office/2007/relationships/media" Target="../media/media1.mp4"/><Relationship Id="rId1" Type="http://schemas.openxmlformats.org/officeDocument/2006/relationships/tags" Target="../tags/tag30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51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52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55.png"/><Relationship Id="rId2" Type="http://schemas.microsoft.com/office/2007/relationships/media" Target="../media/media2.mp4"/><Relationship Id="rId1" Type="http://schemas.openxmlformats.org/officeDocument/2006/relationships/tags" Target="../tags/tag36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 rot="19872129">
            <a:off x="5638800" y="2453640"/>
            <a:ext cx="8939407" cy="5860810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72052" y="1396347"/>
            <a:ext cx="9022342" cy="24314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ROLLING ELLIPSE (2D) PROJECT</a:t>
            </a:r>
          </a:p>
          <a:p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4400" b="1" dirty="0">
                <a:ln w="0"/>
              </a:rPr>
              <a:t>Group 23</a:t>
            </a:r>
          </a:p>
        </p:txBody>
      </p:sp>
      <p:sp>
        <p:nvSpPr>
          <p:cNvPr id="4" name="Rectangle 3"/>
          <p:cNvSpPr/>
          <p:nvPr/>
        </p:nvSpPr>
        <p:spPr>
          <a:xfrm>
            <a:off x="-421997" y="4251224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pPr lvl="3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Members:</a:t>
            </a:r>
          </a:p>
          <a:p>
            <a:pPr lvl="4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1.) Prakash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Mallick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4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2.) Panthep Tharanon</a:t>
            </a:r>
          </a:p>
          <a:p>
            <a:pPr lvl="4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3.) Mark Robinson</a:t>
            </a:r>
          </a:p>
          <a:p>
            <a:pPr lvl="4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4.)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Ashis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Mohapatra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92940">
            <a:off x="5733012" y="1862039"/>
            <a:ext cx="6389162" cy="424318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803854" y="719684"/>
            <a:ext cx="8098355" cy="7206097"/>
            <a:chOff x="3803854" y="719684"/>
            <a:chExt cx="8098355" cy="72060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92055">
              <a:off x="3803854" y="719684"/>
              <a:ext cx="7553599" cy="7206097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9494249" y="1142698"/>
              <a:ext cx="426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Z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385051" y="4688723"/>
              <a:ext cx="5171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X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517794" y="396048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ψ</a:t>
              </a:r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919593" y="329340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  <a:r>
                <a:rPr lang="th-TH" b="1" dirty="0"/>
                <a:t> </a:t>
              </a:r>
              <a:r>
                <a:rPr lang="en-US" b="1" dirty="0"/>
                <a:t>(x , z)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9572816" y="5369611"/>
              <a:ext cx="338554" cy="396080"/>
              <a:chOff x="3334286" y="3407417"/>
              <a:chExt cx="338554" cy="39608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366346" y="340741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754137" y="5351105"/>
            <a:ext cx="430948" cy="621342"/>
            <a:chOff x="2754137" y="5351105"/>
            <a:chExt cx="430948" cy="621342"/>
          </a:xfrm>
        </p:grpSpPr>
        <p:grpSp>
          <p:nvGrpSpPr>
            <p:cNvPr id="131" name="Group 130"/>
            <p:cNvGrpSpPr/>
            <p:nvPr/>
          </p:nvGrpSpPr>
          <p:grpSpPr>
            <a:xfrm>
              <a:off x="2812867" y="5351105"/>
              <a:ext cx="372218" cy="396080"/>
              <a:chOff x="3334286" y="3407417"/>
              <a:chExt cx="372218" cy="39608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366346" y="3407417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</a:t>
                </a: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2871765" y="5647895"/>
              <a:ext cx="0" cy="324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2754137" y="5854127"/>
              <a:ext cx="253249" cy="48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249255" y="1012274"/>
            <a:ext cx="5541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Constraint equations (from no-slip)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6134" y="1595584"/>
                <a:ext cx="5272546" cy="2412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th-TH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th-TH" sz="2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𝑟𝑐𝑜𝑠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 that the value of </a:t>
                </a:r>
                <a:r>
                  <a:rPr lang="en-US" sz="21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21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GC</a:t>
                </a:r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in x direction can be either positive or negative</a:t>
                </a: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4" y="1595584"/>
                <a:ext cx="5272546" cy="2412071"/>
              </a:xfrm>
              <a:prstGeom prst="rect">
                <a:avLst/>
              </a:prstGeom>
              <a:blipFill rotWithShape="0">
                <a:blip r:embed="rId7"/>
                <a:stretch>
                  <a:fillRect l="-1387" t="-1772" b="-4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/>
          <p:cNvSpPr txBox="1"/>
          <p:nvPr/>
        </p:nvSpPr>
        <p:spPr>
          <a:xfrm>
            <a:off x="9310726" y="4403616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</a:t>
            </a:r>
            <a:r>
              <a:rPr lang="en-US" sz="2000" b="1" baseline="-25000" dirty="0" err="1"/>
              <a:t>GC</a:t>
            </a:r>
            <a:endParaRPr lang="en-US" sz="2000" b="1" baseline="-250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25551" y="3610782"/>
            <a:ext cx="5766329" cy="2018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754068" y="885553"/>
            <a:ext cx="6311139" cy="5161003"/>
            <a:chOff x="8430255" y="3262161"/>
            <a:chExt cx="2484799" cy="2031972"/>
          </a:xfrm>
        </p:grpSpPr>
        <p:cxnSp>
          <p:nvCxnSpPr>
            <p:cNvPr id="57" name="Straight Arrow Connector 56"/>
            <p:cNvCxnSpPr/>
            <p:nvPr/>
          </p:nvCxnSpPr>
          <p:spPr>
            <a:xfrm flipV="1">
              <a:off x="9623298" y="3340009"/>
              <a:ext cx="740" cy="195412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430255" y="4320757"/>
              <a:ext cx="2358843" cy="688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9468279" y="3262161"/>
              <a:ext cx="168007" cy="14541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Z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761564" y="4205517"/>
              <a:ext cx="153490" cy="145412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86110" y="2397683"/>
            <a:ext cx="782904" cy="671281"/>
            <a:chOff x="8486110" y="2397683"/>
            <a:chExt cx="782904" cy="671281"/>
          </a:xfrm>
        </p:grpSpPr>
        <p:sp>
          <p:nvSpPr>
            <p:cNvPr id="62" name="Arc 61"/>
            <p:cNvSpPr/>
            <p:nvPr/>
          </p:nvSpPr>
          <p:spPr>
            <a:xfrm rot="21134679">
              <a:off x="8486110" y="2397683"/>
              <a:ext cx="782904" cy="671281"/>
            </a:xfrm>
            <a:prstGeom prst="arc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832105" y="252818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solidFill>
                    <a:schemeClr val="accent4">
                      <a:lumMod val="75000"/>
                    </a:schemeClr>
                  </a:solidFill>
                </a:rPr>
                <a:t>θ</a:t>
              </a:r>
              <a:endParaRPr 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112996" y="4265131"/>
            <a:ext cx="954934" cy="792924"/>
            <a:chOff x="8541921" y="2341872"/>
            <a:chExt cx="671281" cy="782904"/>
          </a:xfrm>
        </p:grpSpPr>
        <p:sp>
          <p:nvSpPr>
            <p:cNvPr id="66" name="Arc 65"/>
            <p:cNvSpPr/>
            <p:nvPr/>
          </p:nvSpPr>
          <p:spPr>
            <a:xfrm rot="3680330" flipV="1">
              <a:off x="8486110" y="2397683"/>
              <a:ext cx="782904" cy="671281"/>
            </a:xfrm>
            <a:prstGeom prst="arc">
              <a:avLst/>
            </a:prstGeom>
            <a:ln w="12700"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697242" y="267648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solidFill>
                    <a:schemeClr val="accent4">
                      <a:lumMod val="75000"/>
                    </a:schemeClr>
                  </a:solidFill>
                </a:rPr>
                <a:t>θ</a:t>
              </a:r>
              <a:endParaRPr 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649402" y="4379240"/>
            <a:ext cx="792924" cy="954934"/>
            <a:chOff x="8649402" y="4379240"/>
            <a:chExt cx="792924" cy="954934"/>
          </a:xfrm>
        </p:grpSpPr>
        <p:sp>
          <p:nvSpPr>
            <p:cNvPr id="69" name="Arc 68"/>
            <p:cNvSpPr/>
            <p:nvPr/>
          </p:nvSpPr>
          <p:spPr>
            <a:xfrm rot="1861708" flipV="1">
              <a:off x="8649402" y="4379240"/>
              <a:ext cx="792924" cy="954934"/>
            </a:xfrm>
            <a:prstGeom prst="arc">
              <a:avLst/>
            </a:prstGeom>
            <a:ln w="381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723418" y="4842134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dirty="0">
                  <a:solidFill>
                    <a:srgbClr val="002060"/>
                  </a:solidFill>
                </a:rPr>
                <a:t>ψ</a:t>
              </a:r>
              <a:r>
                <a:rPr lang="en-US" b="1" dirty="0">
                  <a:solidFill>
                    <a:srgbClr val="002060"/>
                  </a:solidFill>
                </a:rPr>
                <a:t> - </a:t>
              </a:r>
              <a:r>
                <a:rPr lang="el-GR" b="1" dirty="0">
                  <a:solidFill>
                    <a:srgbClr val="002060"/>
                  </a:solidFill>
                </a:rPr>
                <a:t>θ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76" name="Straight Connector 75"/>
          <p:cNvCxnSpPr/>
          <p:nvPr/>
        </p:nvCxnSpPr>
        <p:spPr>
          <a:xfrm>
            <a:off x="2558445" y="5706793"/>
            <a:ext cx="5226147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110830" y="5822014"/>
            <a:ext cx="609997" cy="328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0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9255" y="1012274"/>
            <a:ext cx="6744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Two cases of </a:t>
            </a:r>
            <a:r>
              <a:rPr lang="en-US" sz="28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sz="2800" b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GC,x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(considering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from 0 to 2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π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sz="2800" b="1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18775" y="1918865"/>
            <a:ext cx="5847080" cy="3974221"/>
            <a:chOff x="218775" y="1918865"/>
            <a:chExt cx="5847080" cy="3974221"/>
          </a:xfrm>
        </p:grpSpPr>
        <p:sp>
          <p:nvSpPr>
            <p:cNvPr id="86" name="Rectangle 85"/>
            <p:cNvSpPr/>
            <p:nvPr/>
          </p:nvSpPr>
          <p:spPr>
            <a:xfrm>
              <a:off x="218775" y="1918865"/>
              <a:ext cx="5847080" cy="397422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218775" y="2025648"/>
                  <a:ext cx="3531422" cy="5202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1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When	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sz="21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1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 </m:t>
                      </m:r>
                      <m:r>
                        <a:rPr lang="el-GR" sz="21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1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 </m:t>
                      </m:r>
                      <m:r>
                        <a:rPr lang="en-US" sz="21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endParaRPr lang="en-US" sz="21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775" y="2025648"/>
                  <a:ext cx="3531422" cy="52020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163" b="-81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306" y="2251108"/>
              <a:ext cx="4580290" cy="317008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696499" y="5242094"/>
                  <a:ext cx="3123612" cy="464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Pre>
                              <m:sPre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sPre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𝐺𝐶</m:t>
                            </m:r>
                          </m:sub>
                          <m:sup/>
                        </m:sSub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𝑟𝑠𝑖𝑛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6499" y="5242094"/>
                  <a:ext cx="3123612" cy="4647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6213230" y="1918865"/>
            <a:ext cx="5847080" cy="3974221"/>
            <a:chOff x="6213230" y="1918865"/>
            <a:chExt cx="5847080" cy="3974221"/>
          </a:xfrm>
        </p:grpSpPr>
        <p:sp>
          <p:nvSpPr>
            <p:cNvPr id="12" name="Rectangle 11"/>
            <p:cNvSpPr/>
            <p:nvPr/>
          </p:nvSpPr>
          <p:spPr>
            <a:xfrm>
              <a:off x="6213230" y="1918865"/>
              <a:ext cx="5847080" cy="397422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89048" y="2118479"/>
              <a:ext cx="4970344" cy="3351812"/>
            </a:xfrm>
            <a:prstGeom prst="rect">
              <a:avLst/>
            </a:prstGeom>
          </p:spPr>
        </p:pic>
        <p:sp>
          <p:nvSpPr>
            <p:cNvPr id="113" name="Rectangle 112"/>
            <p:cNvSpPr/>
            <p:nvPr/>
          </p:nvSpPr>
          <p:spPr>
            <a:xfrm>
              <a:off x="6363701" y="2025648"/>
              <a:ext cx="3531422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1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8062083" y="5215434"/>
                  <a:ext cx="3064300" cy="4647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Pre>
                              <m:sPrePr>
                                <m:ctrlP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sPre>
                          </m:e>
                          <m:sub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𝐺𝐶</m:t>
                            </m:r>
                          </m:sub>
                          <m:sup/>
                        </m:sSub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𝑟𝑠𝑖𝑛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100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2083" y="5215434"/>
                  <a:ext cx="3064300" cy="46474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83954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8542" y="5289630"/>
            <a:ext cx="6528121" cy="671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9255" y="1012274"/>
            <a:ext cx="5541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Constraint equations (from no-slip)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/>
              <p:cNvSpPr/>
              <p:nvPr/>
            </p:nvSpPr>
            <p:spPr>
              <a:xfrm>
                <a:off x="386134" y="1595584"/>
                <a:ext cx="11466342" cy="4273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 </a:t>
                </a:r>
                <a:r>
                  <a:rPr lang="en-US" sz="2100" baseline="30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100" b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2100" baseline="-25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  </a:t>
                </a:r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given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𝑂𝐺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th-TH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th-TH" sz="2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𝑟𝑠𝑖𝑛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𝑟𝑐𝑜𝑠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US" sz="21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sPre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𝑂𝐶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defined as 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acc>
                                <m:accPr>
                                  <m:chr m:val="̇"/>
                                  <m:ctrlPr>
                                    <a:rPr lang="en-US" sz="2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acc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</m:sPre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/>
                      </m:sSubSup>
                      <m:r>
                        <a:rPr lang="en-US" sz="2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</m:sub>
                        <m:sup/>
                      </m:sSubSup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).</m:t>
                      </m:r>
                      <m:acc>
                        <m:accPr>
                          <m:chr m:val="̂"/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</m:sPre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/>
                    </m:sSubSup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0, so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sPre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𝑂𝐶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</m:sPre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𝑂𝐶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th-TH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1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acc>
                      <m:accPr>
                        <m:chr m:val="̇"/>
                        <m:ctrlP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 no-slip condition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Pre>
                          <m:sPrePr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  <m:e>
                            <m:acc>
                              <m:accPr>
                                <m:chr m:val="̇"/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acc>
                          </m:e>
                        </m:sPre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𝑂𝐶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</m:sSubSup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th-TH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𝑟𝑐𝑜𝑠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̇"/>
                            <m:ctrlP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acc>
                      <m:accPr>
                        <m:chr m:val="̇"/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4" y="1595584"/>
                <a:ext cx="11466342" cy="4273862"/>
              </a:xfrm>
              <a:prstGeom prst="rect">
                <a:avLst/>
              </a:prstGeom>
              <a:blipFill rotWithShape="0">
                <a:blip r:embed="rId5"/>
                <a:stretch>
                  <a:fillRect l="-638" t="-999" b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3126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49255" y="1012274"/>
            <a:ext cx="2903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Other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6134" y="1595584"/>
                <a:ext cx="11466342" cy="41451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 position of the point contact constraint: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𝑂𝐺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𝑟𝑐𝑜𝑠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Ellipse’s radius constraint: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Angle (</a:t>
                </a:r>
                <a:r>
                  <a:rPr lang="el-GR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constraint: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>
                          <a:latin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𝑡𝑎𝑛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4" y="1595584"/>
                <a:ext cx="11466342" cy="4145109"/>
              </a:xfrm>
              <a:prstGeom prst="rect">
                <a:avLst/>
              </a:prstGeom>
              <a:blipFill rotWithShape="0">
                <a:blip r:embed="rId5"/>
                <a:stretch>
                  <a:fillRect l="-638" t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240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1960" y="1210720"/>
            <a:ext cx="105156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So we have the following constraint equations:</a:t>
            </a: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In which f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is a non-holonomic constraint and f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, f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, f</a:t>
            </a:r>
            <a:r>
              <a: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 are holonomic</a:t>
            </a: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687" y="1619744"/>
            <a:ext cx="8302625" cy="39187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51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2485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LAGRANGIAN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548335"/>
            <a:ext cx="10515600" cy="4972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The ellipse rotates as the contact point traverses along the x axis when an impulse force is applied on it. </a:t>
            </a: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As the ellipse moves forward the height of the centre of mass changes simultaneously with it according to the constraint f2. </a:t>
            </a:r>
          </a:p>
          <a:p>
            <a:pPr algn="l"/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latin typeface="Cambria Math" panose="02040503050406030204" pitchFamily="18" charset="0"/>
                <a:ea typeface="Cambria Math" panose="02040503050406030204" pitchFamily="18" charset="0"/>
              </a:rPr>
              <a:t>The ellipse will have kinetic energy from its motion, and potential energy due to gravity only.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613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Lagrangian</a:t>
            </a:r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4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31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LAGRANGIAN - KINETIC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357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Kinetic energy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40" y="1688442"/>
            <a:ext cx="95859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ellipse will have both rotational as well as linear kinetic energy:</a:t>
            </a: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Hence the total K.E. will be: </a:t>
            </a:r>
          </a:p>
          <a:p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99" y="5114781"/>
            <a:ext cx="5869487" cy="11293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70" y="2268131"/>
            <a:ext cx="4207888" cy="1833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1" y="2261927"/>
            <a:ext cx="3277284" cy="24023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98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75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LAGRANGIAN - POTENTIAL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647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Potential energy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40" y="2242761"/>
            <a:ext cx="9585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potential energy is due to the change in height of the centre of mass and is given by: </a:t>
            </a: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871" y="3840577"/>
            <a:ext cx="2822258" cy="9619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232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2485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LAGRANGIAN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1869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Lagrangian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Hence, the </a:t>
            </a:r>
            <a:r>
              <a:rPr lang="en-GB" sz="2400" dirty="0" err="1"/>
              <a:t>Lagrangian</a:t>
            </a:r>
            <a:r>
              <a:rPr lang="en-GB" sz="2400" dirty="0"/>
              <a:t> of the body is given by: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127" y="3103026"/>
            <a:ext cx="8376585" cy="26287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5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3397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Lagrange Multipliers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3439" y="1970789"/>
            <a:ext cx="95859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EOM without constraints looks like this: 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GB" sz="2400" dirty="0"/>
              <a:t>EOM with constraints looks like this: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26" name="Picture 2" descr="\\storage1.eng.unimelb.edu.au\Profile\My Documents\My Pictures\AD\1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50" y="1535494"/>
            <a:ext cx="3314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\\storage1.eng.unimelb.edu.au\Profile\My Documents\My Pictures\AD\2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19" y="2878933"/>
            <a:ext cx="5246688" cy="3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4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7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PROBLEM STATEMENT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04393"/>
            <a:ext cx="5706351" cy="47370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264" y="2284426"/>
            <a:ext cx="55695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“</a:t>
            </a:r>
            <a:r>
              <a:rPr lang="en-US" sz="2800" dirty="0"/>
              <a:t>An ellipse having mass</a:t>
            </a:r>
            <a:r>
              <a:rPr lang="en-US" sz="2800" b="1" dirty="0"/>
              <a:t> m</a:t>
            </a:r>
            <a:r>
              <a:rPr lang="en-US" sz="2800" dirty="0"/>
              <a:t>, is lying motionless on a horizontal surface. A impulse force suddenly exerts on it and the ellipse starts to roll without </a:t>
            </a:r>
            <a:r>
              <a:rPr lang="en-US" sz="2800" b="1" dirty="0"/>
              <a:t>slipping”</a:t>
            </a:r>
            <a:endParaRPr lang="en-US" sz="2800" b="1" dirty="0"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00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79113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Equation of Motion in terms of Lagrange multiplier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051" name="Picture 3" descr="\\storage1.eng.unimelb.edu.au\Profile\My Documents\My Pictures\AD\5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1657350"/>
            <a:ext cx="8851574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373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360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6979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PFIFFIAN FORM OF CONSTRAINT EQUATION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27" y="2356564"/>
            <a:ext cx="10941576" cy="2261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6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946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Coefficient 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41" y="2213425"/>
            <a:ext cx="11912918" cy="2105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280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6325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Substituting Coefficient matrix  into EOM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" y="1639345"/>
            <a:ext cx="11172825" cy="45434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083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759638"/>
            <a:ext cx="29015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Values of Lambda 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170" name="Picture 2" descr="\\storage1.eng.unimelb.edu.au\Profile\My Documents\My Pictures\AD\lambdas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55" y="1273884"/>
            <a:ext cx="8567453" cy="49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317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2847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LAGRANGE MULTIPLIER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9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9255" y="1012274"/>
            <a:ext cx="10341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Velocity form of constraints(additional equations for solving EOM’s)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2" y="1688442"/>
            <a:ext cx="10696575" cy="4010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20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6715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EULER-LAGRANGE EQUATION SOLVE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4436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5020" y="682376"/>
            <a:ext cx="634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Values of Lambdas plugged into last EOM</a:t>
            </a:r>
          </a:p>
        </p:txBody>
      </p:sp>
      <p:pic>
        <p:nvPicPr>
          <p:cNvPr id="8194" name="Picture 2" descr="\\storage1.eng.unimelb.edu.au\Profile\My Documents\My Pictures\AD\13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07" y="1533765"/>
            <a:ext cx="9121893" cy="133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/>
          <p:cNvSpPr/>
          <p:nvPr/>
        </p:nvSpPr>
        <p:spPr>
          <a:xfrm rot="5400000">
            <a:off x="7691840" y="-133597"/>
            <a:ext cx="570686" cy="252376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019" y="2838699"/>
            <a:ext cx="4092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Produces fifth equation as</a:t>
            </a:r>
          </a:p>
        </p:txBody>
      </p:sp>
      <p:pic>
        <p:nvPicPr>
          <p:cNvPr id="8195" name="Picture 3" descr="\\storage1.eng.unimelb.edu.au\Profile\My Documents\My Pictures\AD\eqn5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" y="3238177"/>
            <a:ext cx="11930012" cy="361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8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1601" y="3502556"/>
            <a:ext cx="8665026" cy="27067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101601" y="1186640"/>
            <a:ext cx="5994400" cy="20792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6715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EULER-LAGRANGE EQUATION SOLVE</a:t>
            </a:r>
          </a:p>
        </p:txBody>
      </p:sp>
      <p:sp>
        <p:nvSpPr>
          <p:cNvPr id="3" name="Rectangle 2"/>
          <p:cNvSpPr/>
          <p:nvPr/>
        </p:nvSpPr>
        <p:spPr>
          <a:xfrm>
            <a:off x="264436" y="1970789"/>
            <a:ext cx="9585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69197"/>
            <a:ext cx="1169442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Four equations of Constraints with produced 5</a:t>
            </a:r>
            <a:r>
              <a:rPr lang="en-US" sz="25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th</a:t>
            </a:r>
            <a:r>
              <a:rPr lang="en-US" sz="2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equation(from EOM) provides 5 </a:t>
            </a:r>
            <a:r>
              <a:rPr lang="en-US" sz="25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eqns</a:t>
            </a:r>
            <a:endParaRPr lang="en-US" sz="25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7" name="Picture 3" descr="\\storage1.eng.unimelb.edu.au\Profile\My Documents\My Pictures\AD\eqn5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9" y="3565796"/>
            <a:ext cx="8503849" cy="25802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24" name="Picture 2" descr="\\storage1.eng.unimelb.edu.au\Profile\My Documents\My Pictures\AD\VEL_CONSTRAINT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34" y="1219551"/>
            <a:ext cx="5745829" cy="201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164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805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STATE SPACE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1859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 space</a:t>
            </a:r>
          </a:p>
        </p:txBody>
      </p:sp>
      <p:sp>
        <p:nvSpPr>
          <p:cNvPr id="3" name="Rectangle 2"/>
          <p:cNvSpPr/>
          <p:nvPr/>
        </p:nvSpPr>
        <p:spPr>
          <a:xfrm>
            <a:off x="853438" y="1970789"/>
            <a:ext cx="110337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State space representation of the system can be setup with the following states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49" y="2698916"/>
            <a:ext cx="6728302" cy="32396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24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805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STATE SPACE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904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Update Equations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90" y="1872539"/>
            <a:ext cx="11539874" cy="39882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6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946738" y="1547283"/>
            <a:ext cx="5036715" cy="4455137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183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COORDINATES SYSTEM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77" y="1068681"/>
            <a:ext cx="5706351" cy="473700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483038" y="4347150"/>
            <a:ext cx="1635063" cy="1655270"/>
            <a:chOff x="5381286" y="4338967"/>
            <a:chExt cx="1635063" cy="165527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5751901" y="4663440"/>
              <a:ext cx="0" cy="91484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751901" y="5578281"/>
              <a:ext cx="97909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81286" y="4338967"/>
              <a:ext cx="370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baseline="30000" dirty="0"/>
                <a:t>0</a:t>
              </a:r>
              <a:r>
                <a:rPr lang="en-US" b="1" dirty="0"/>
                <a:t>Z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26499" y="562490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baseline="30000" dirty="0"/>
                <a:t>0</a:t>
              </a:r>
              <a:r>
                <a:rPr lang="en-US" b="1" dirty="0"/>
                <a:t>X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483038" y="2430313"/>
            <a:ext cx="1635063" cy="1239314"/>
            <a:chOff x="9252246" y="3099653"/>
            <a:chExt cx="1635063" cy="1239314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9622861" y="3424126"/>
              <a:ext cx="0" cy="91484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9622861" y="4338967"/>
              <a:ext cx="979099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252246" y="3099653"/>
              <a:ext cx="3706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Z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497459" y="3969635"/>
              <a:ext cx="389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X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6706828" y="1088937"/>
            <a:ext cx="32970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ROTATION MATRIX</a:t>
            </a:r>
            <a:endParaRPr lang="en-US" sz="2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9404" y="1836357"/>
            <a:ext cx="1614445" cy="2550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7816592" y="4520772"/>
                <a:ext cx="3297006" cy="1200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sPre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592" y="4520772"/>
                <a:ext cx="3297006" cy="1200072"/>
              </a:xfrm>
              <a:prstGeom prst="rect">
                <a:avLst/>
              </a:prstGeom>
              <a:blipFill rotWithShape="0">
                <a:blip r:embed="rId6"/>
                <a:stretch>
                  <a:fillRect l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5892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805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STATE SPACE MODEL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7414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Initial conditions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120564"/>
            <a:ext cx="2124212" cy="879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3087612"/>
            <a:ext cx="3717822" cy="29883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2968" y="1705066"/>
            <a:ext cx="156164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Initial Theta</a:t>
            </a:r>
            <a:endParaRPr lang="en-US" sz="21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50033" y="1705066"/>
            <a:ext cx="28723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Others from constraints</a:t>
            </a:r>
            <a:endParaRPr lang="en-US" sz="21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5242" y="2120564"/>
            <a:ext cx="1110140" cy="3890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886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5461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Result from running the simulation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6" name="live_update_tes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5638" y="1825625"/>
            <a:ext cx="5802312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40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2786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What Happened?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3476" y="1723261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Theta is solved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Psi is not solved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 continues to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causes Z to increase, and the ellipse floats upwards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32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8142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Checking the </a:t>
            </a:r>
            <a:r>
              <a:rPr lang="en-AU" sz="2800" b="1" dirty="0" err="1"/>
              <a:t>EoM</a:t>
            </a:r>
            <a:r>
              <a:rPr lang="en-AU" sz="2800" b="1" dirty="0"/>
              <a:t> and </a:t>
            </a:r>
            <a:r>
              <a:rPr lang="en-AU" sz="2800" b="1" dirty="0" err="1"/>
              <a:t>EoC</a:t>
            </a:r>
            <a:r>
              <a:rPr lang="en-AU" sz="2800" b="1" dirty="0"/>
              <a:t> using values from the ODE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38" y="1653987"/>
            <a:ext cx="3193738" cy="4348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37" y="1653988"/>
            <a:ext cx="1415326" cy="4381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58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3078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Test the constraints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6" y="1690688"/>
            <a:ext cx="5533290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81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5519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/>
              <a:t>Theta from the simulation is correct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3" y="1690688"/>
            <a:ext cx="5604914" cy="4387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116074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Take theta each time step and compute the configuration from holonomic constraints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/>
          <a:stretch/>
        </p:blipFill>
        <p:spPr>
          <a:xfrm>
            <a:off x="3191601" y="1765234"/>
            <a:ext cx="9000399" cy="34016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1601" y="5286530"/>
            <a:ext cx="4070684" cy="743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7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031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9255" y="1012274"/>
            <a:ext cx="11607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/>
              <a:t>Results – Theta from Simulation + Constraints</a:t>
            </a:r>
            <a:endParaRPr lang="en-US" sz="28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video_for_submi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5638" y="1825625"/>
            <a:ext cx="5802312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5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2"/>
          <p:cNvSpPr>
            <a:spLocks noChangeArrowheads="1"/>
          </p:cNvSpPr>
          <p:nvPr/>
        </p:nvSpPr>
        <p:spPr bwMode="auto">
          <a:xfrm>
            <a:off x="0" y="6183313"/>
            <a:ext cx="12192000" cy="674687"/>
          </a:xfrm>
          <a:prstGeom prst="rect">
            <a:avLst/>
          </a:prstGeom>
          <a:solidFill>
            <a:srgbClr val="EBFA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11267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3313"/>
            <a:ext cx="2022475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0"/>
            <a:ext cx="12192000" cy="674688"/>
          </a:xfrm>
          <a:prstGeom prst="rect">
            <a:avLst/>
          </a:prstGeom>
          <a:solidFill>
            <a:srgbClr val="DDEAF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269" name="Rectangle 1"/>
          <p:cNvSpPr>
            <a:spLocks noChangeArrowheads="1"/>
          </p:cNvSpPr>
          <p:nvPr/>
        </p:nvSpPr>
        <p:spPr bwMode="auto">
          <a:xfrm>
            <a:off x="2022475" y="6335713"/>
            <a:ext cx="25081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1" dirty="0" smtClean="0">
                <a:solidFill>
                  <a:srgbClr val="083458"/>
                </a:solidFill>
                <a:latin typeface="Times New Roman" panose="02020603050405020304" pitchFamily="18" charset="0"/>
                <a:sym typeface="Times New Roman" panose="02020603050405020304" pitchFamily="18" charset="0"/>
              </a:rPr>
              <a:t>ADVANCE DYNAMIC</a:t>
            </a:r>
            <a:endParaRPr lang="en-US" altLang="en-US" b="1" dirty="0">
              <a:solidFill>
                <a:srgbClr val="083458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976410" y="3136613"/>
            <a:ext cx="82391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1" dirty="0">
                <a:solidFill>
                  <a:srgbClr val="002060"/>
                </a:solidFill>
                <a:latin typeface="Arial Black" panose="020B0A04020102020204" pitchFamily="34" charset="0"/>
                <a:sym typeface="Times New Roman" panose="02020603050405020304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60211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6485509" y="1503303"/>
                <a:ext cx="4800112" cy="1527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Parametric equation of an Ellipse</a:t>
                </a:r>
              </a:p>
              <a:p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sPre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US" sz="2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US" sz="21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1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509" y="1503303"/>
                <a:ext cx="4800112" cy="1527406"/>
              </a:xfrm>
              <a:prstGeom prst="rect">
                <a:avLst/>
              </a:prstGeom>
              <a:blipFill rotWithShape="0">
                <a:blip r:embed="rId4"/>
                <a:stretch>
                  <a:fillRect l="-2033" t="-32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545859" y="1884162"/>
            <a:ext cx="5683169" cy="37055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7377" y="1739587"/>
            <a:ext cx="5991225" cy="4283959"/>
            <a:chOff x="3100387" y="1255545"/>
            <a:chExt cx="5991225" cy="42839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0387" y="1255545"/>
              <a:ext cx="5991225" cy="40100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941950" y="517017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941950" y="3260557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85382" y="1335425"/>
            <a:ext cx="6777198" cy="4493293"/>
            <a:chOff x="8430255" y="3387551"/>
            <a:chExt cx="2668294" cy="1769084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9613387" y="3424126"/>
              <a:ext cx="0" cy="173250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8430255" y="4320757"/>
              <a:ext cx="2358843" cy="688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9425410" y="3387551"/>
              <a:ext cx="168007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Z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708699" y="4192153"/>
              <a:ext cx="389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X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63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GEOMETRY</a:t>
            </a:r>
          </a:p>
        </p:txBody>
      </p:sp>
      <p:sp>
        <p:nvSpPr>
          <p:cNvPr id="27" name="Line Callout 1 26"/>
          <p:cNvSpPr/>
          <p:nvPr/>
        </p:nvSpPr>
        <p:spPr>
          <a:xfrm>
            <a:off x="6378600" y="5142015"/>
            <a:ext cx="2714567" cy="1339280"/>
          </a:xfrm>
          <a:prstGeom prst="borderCallout1">
            <a:avLst>
              <a:gd name="adj1" fmla="val 52456"/>
              <a:gd name="adj2" fmla="val -4495"/>
              <a:gd name="adj3" fmla="val 33020"/>
              <a:gd name="adj4" fmla="val -10724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</a:t>
            </a:r>
            <a:r>
              <a:rPr lang="en-US" sz="2000" b="1" dirty="0"/>
              <a:t>C</a:t>
            </a:r>
            <a:r>
              <a:rPr lang="en-US" dirty="0"/>
              <a:t> is the point of contact between the ground and the ellipse</a:t>
            </a:r>
          </a:p>
        </p:txBody>
      </p:sp>
      <p:sp>
        <p:nvSpPr>
          <p:cNvPr id="56" name="Line Callout 1 55"/>
          <p:cNvSpPr/>
          <p:nvPr/>
        </p:nvSpPr>
        <p:spPr>
          <a:xfrm>
            <a:off x="6378599" y="1583664"/>
            <a:ext cx="2714567" cy="1339280"/>
          </a:xfrm>
          <a:prstGeom prst="borderCallout1">
            <a:avLst>
              <a:gd name="adj1" fmla="val 78383"/>
              <a:gd name="adj2" fmla="val -6627"/>
              <a:gd name="adj3" fmla="val 156607"/>
              <a:gd name="adj4" fmla="val -108523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Point </a:t>
            </a:r>
            <a:r>
              <a:rPr lang="en-US" sz="2000" b="1" dirty="0"/>
              <a:t>G</a:t>
            </a:r>
            <a:r>
              <a:rPr lang="en-US" dirty="0"/>
              <a:t> is the center of gravity of the ellipse which position can be obtained from </a:t>
            </a:r>
            <a:r>
              <a:rPr lang="en-US" sz="2000" b="1" dirty="0"/>
              <a:t>(</a:t>
            </a:r>
            <a:r>
              <a:rPr lang="en-US" sz="2000" b="1" dirty="0" err="1"/>
              <a:t>x,z</a:t>
            </a:r>
            <a:r>
              <a:rPr lang="en-US" sz="2000" b="1" dirty="0"/>
              <a:t>)</a:t>
            </a:r>
            <a:endParaRPr lang="en-US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3228780" y="5530819"/>
            <a:ext cx="308098" cy="494196"/>
            <a:chOff x="5779744" y="4958361"/>
            <a:chExt cx="308098" cy="494196"/>
          </a:xfrm>
        </p:grpSpPr>
        <p:sp>
          <p:nvSpPr>
            <p:cNvPr id="57" name="TextBox 56"/>
            <p:cNvSpPr txBox="1"/>
            <p:nvPr/>
          </p:nvSpPr>
          <p:spPr>
            <a:xfrm>
              <a:off x="5779744" y="508322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5885250" y="4958361"/>
              <a:ext cx="117796" cy="117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343811" y="3376937"/>
            <a:ext cx="364202" cy="396080"/>
            <a:chOff x="3334286" y="3407417"/>
            <a:chExt cx="364202" cy="396080"/>
          </a:xfrm>
        </p:grpSpPr>
        <p:sp>
          <p:nvSpPr>
            <p:cNvPr id="58" name="Oval 57"/>
            <p:cNvSpPr/>
            <p:nvPr/>
          </p:nvSpPr>
          <p:spPr>
            <a:xfrm>
              <a:off x="3334286" y="3685701"/>
              <a:ext cx="117796" cy="1177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66346" y="3407417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-418769" y="804144"/>
            <a:ext cx="5569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we focus only on the ellipse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452082" y="4266879"/>
            <a:ext cx="3453084" cy="184045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176857" y="3619213"/>
            <a:ext cx="915002" cy="1067152"/>
            <a:chOff x="5727821" y="3046755"/>
            <a:chExt cx="915002" cy="1067152"/>
          </a:xfrm>
        </p:grpSpPr>
        <p:sp>
          <p:nvSpPr>
            <p:cNvPr id="37" name="Arc 36"/>
            <p:cNvSpPr/>
            <p:nvPr/>
          </p:nvSpPr>
          <p:spPr>
            <a:xfrm rot="6500955">
              <a:off x="5651746" y="3122830"/>
              <a:ext cx="1067152" cy="915002"/>
            </a:xfrm>
            <a:prstGeom prst="arc">
              <a:avLst/>
            </a:prstGeom>
            <a:ln w="1270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78552" y="3547878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ψ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505901" y="3508619"/>
                <a:ext cx="4992536" cy="2599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polar coordinates angle (</a:t>
                </a:r>
                <a:r>
                  <a:rPr lang="el-GR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ψ</a:t>
                </a:r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endParaRPr lang="en-US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Pre>
                              <m:sPre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sPre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sPre>
                              <m:sPre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sPre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----- (1)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901" y="3508619"/>
                <a:ext cx="4992536" cy="2599558"/>
              </a:xfrm>
              <a:prstGeom prst="rect">
                <a:avLst/>
              </a:prstGeom>
              <a:blipFill rotWithShape="0">
                <a:blip r:embed="rId7"/>
                <a:stretch>
                  <a:fillRect l="-1832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434800" y="3776749"/>
            <a:ext cx="1685036" cy="1358714"/>
            <a:chOff x="3434800" y="3776749"/>
            <a:chExt cx="1685036" cy="13587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800" y="3776749"/>
              <a:ext cx="1685036" cy="135871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281343" y="4152789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686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01745 -0.00301 L 0.03581 -0.00162 L 0.05117 -0.00903 L 0.07201 -0.01343 L 0.08581 -0.02245 L 0.10078 -0.02824 L 0.11198 -0.03495 L 0.13034 -0.0507 L 0.14584 -0.06088 " pathEditMode="relative" ptsTypes="AAAAAAAA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8" grpId="0" animBg="1"/>
      <p:bldP spid="27" grpId="0" animBg="1"/>
      <p:bldP spid="27" grpId="1" animBg="1"/>
      <p:bldP spid="56" grpId="0" animBg="1"/>
      <p:bldP spid="56" grpId="1" animBg="1"/>
      <p:bldP spid="60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63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GEOMETRY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-418769" y="804144"/>
            <a:ext cx="5569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 let’s focus on the floor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5382" y="1335425"/>
            <a:ext cx="6777198" cy="4771912"/>
            <a:chOff x="385382" y="1335425"/>
            <a:chExt cx="6777198" cy="4771912"/>
          </a:xfrm>
        </p:grpSpPr>
        <p:grpSp>
          <p:nvGrpSpPr>
            <p:cNvPr id="14" name="Group 13"/>
            <p:cNvGrpSpPr/>
            <p:nvPr/>
          </p:nvGrpSpPr>
          <p:grpSpPr>
            <a:xfrm>
              <a:off x="385382" y="1335425"/>
              <a:ext cx="6777198" cy="4771912"/>
              <a:chOff x="385382" y="1335425"/>
              <a:chExt cx="6777198" cy="477191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45859" y="1884162"/>
                <a:ext cx="5683169" cy="37055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85382" y="1335425"/>
                <a:ext cx="6777198" cy="4493293"/>
                <a:chOff x="8430255" y="3387551"/>
                <a:chExt cx="2668294" cy="1769084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9616861" y="3424126"/>
                  <a:ext cx="0" cy="1732509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8430255" y="4320757"/>
                  <a:ext cx="2358843" cy="688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/>
                <p:cNvSpPr txBox="1"/>
                <p:nvPr/>
              </p:nvSpPr>
              <p:spPr>
                <a:xfrm>
                  <a:off x="9425410" y="3387551"/>
                  <a:ext cx="168007" cy="145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Z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0708699" y="4192153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flipV="1">
                <a:off x="3452082" y="4578366"/>
                <a:ext cx="2868669" cy="1528971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4996684" y="5131397"/>
                <a:ext cx="308098" cy="494196"/>
                <a:chOff x="5779744" y="4958361"/>
                <a:chExt cx="308098" cy="494196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5779744" y="5083225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C</a:t>
                  </a: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885250" y="495836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3343811" y="3376937"/>
                <a:ext cx="364202" cy="396080"/>
                <a:chOff x="3334286" y="3407417"/>
                <a:chExt cx="364202" cy="39608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3334286" y="368570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366346" y="3407417"/>
                  <a:ext cx="332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G</a:t>
                  </a: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176857" y="3619213"/>
              <a:ext cx="915002" cy="1067152"/>
              <a:chOff x="5727821" y="3046755"/>
              <a:chExt cx="915002" cy="1067152"/>
            </a:xfrm>
          </p:grpSpPr>
          <p:sp>
            <p:nvSpPr>
              <p:cNvPr id="37" name="Arc 36"/>
              <p:cNvSpPr/>
              <p:nvPr/>
            </p:nvSpPr>
            <p:spPr>
              <a:xfrm rot="6500955">
                <a:off x="5651746" y="3122830"/>
                <a:ext cx="1067152" cy="915002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078552" y="3547878"/>
                <a:ext cx="348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ψ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447276" y="2098697"/>
                <a:ext cx="5807414" cy="1334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Now define the slope of the tangent line (floor) as</a:t>
                </a:r>
              </a:p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𝑠𝑙𝑜𝑝𝑒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𝑡𝑎𝑛𝑔𝑒𝑛𝑡</m:t>
                    </m:r>
                    <m:r>
                      <a:rPr lang="en-US" sz="2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2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76" y="2098697"/>
                <a:ext cx="5807414" cy="1334661"/>
              </a:xfrm>
              <a:prstGeom prst="rect">
                <a:avLst/>
              </a:prstGeom>
              <a:blipFill rotWithShape="0">
                <a:blip r:embed="rId6"/>
                <a:stretch>
                  <a:fillRect l="-1681" t="-3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434800" y="3776749"/>
            <a:ext cx="1685036" cy="1358714"/>
            <a:chOff x="3434800" y="3776749"/>
            <a:chExt cx="1685036" cy="13587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800" y="3776749"/>
              <a:ext cx="1685036" cy="135871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281343" y="4152789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 rot="19927302">
            <a:off x="353140" y="1003748"/>
            <a:ext cx="6311139" cy="5301061"/>
            <a:chOff x="8430255" y="3262161"/>
            <a:chExt cx="2484799" cy="2087115"/>
          </a:xfrm>
        </p:grpSpPr>
        <p:cxnSp>
          <p:nvCxnSpPr>
            <p:cNvPr id="40" name="Straight Arrow Connector 39"/>
            <p:cNvCxnSpPr/>
            <p:nvPr/>
          </p:nvCxnSpPr>
          <p:spPr>
            <a:xfrm rot="1672698" flipH="1" flipV="1">
              <a:off x="9122957" y="3460900"/>
              <a:ext cx="998013" cy="188837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8430255" y="4320757"/>
              <a:ext cx="2358843" cy="688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9468279" y="3262161"/>
              <a:ext cx="168007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Z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61564" y="4205517"/>
              <a:ext cx="153490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52504" y="2494228"/>
            <a:ext cx="2367482" cy="3895850"/>
            <a:chOff x="2852504" y="2494228"/>
            <a:chExt cx="2367482" cy="38958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527588" y="6107336"/>
              <a:ext cx="16923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852504" y="2494228"/>
              <a:ext cx="1528041" cy="3895850"/>
              <a:chOff x="2852504" y="2494228"/>
              <a:chExt cx="1528041" cy="3895850"/>
            </a:xfrm>
          </p:grpSpPr>
          <p:sp>
            <p:nvSpPr>
              <p:cNvPr id="49" name="Arc 48"/>
              <p:cNvSpPr/>
              <p:nvPr/>
            </p:nvSpPr>
            <p:spPr>
              <a:xfrm rot="18068257">
                <a:off x="2796693" y="2550039"/>
                <a:ext cx="782904" cy="671281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064833" y="270101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  <p:sp>
            <p:nvSpPr>
              <p:cNvPr id="53" name="Arc 52"/>
              <p:cNvSpPr/>
              <p:nvPr/>
            </p:nvSpPr>
            <p:spPr>
              <a:xfrm rot="16736344" flipV="1">
                <a:off x="3774269" y="5783801"/>
                <a:ext cx="652814" cy="559739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928474" y="577718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9968">
            <a:off x="10046073" y="793072"/>
            <a:ext cx="1736925" cy="1300768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>
            <a:off x="7622781" y="939271"/>
            <a:ext cx="2189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Also remember that this is equivalent to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6510034" y="3392803"/>
                <a:ext cx="5807414" cy="3070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Recall that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034" y="3392803"/>
                <a:ext cx="5807414" cy="3070712"/>
              </a:xfrm>
              <a:prstGeom prst="rect">
                <a:avLst/>
              </a:prstGeom>
              <a:blipFill rotWithShape="0">
                <a:blip r:embed="rId8"/>
                <a:stretch>
                  <a:fillRect l="-1679" t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464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82" grpId="0"/>
      <p:bldP spid="1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63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GEOMETRY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-418769" y="804144"/>
            <a:ext cx="5569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 let’s focus on the floor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85382" y="1335425"/>
            <a:ext cx="6777198" cy="4771912"/>
            <a:chOff x="385382" y="1335425"/>
            <a:chExt cx="6777198" cy="4771912"/>
          </a:xfrm>
        </p:grpSpPr>
        <p:grpSp>
          <p:nvGrpSpPr>
            <p:cNvPr id="14" name="Group 13"/>
            <p:cNvGrpSpPr/>
            <p:nvPr/>
          </p:nvGrpSpPr>
          <p:grpSpPr>
            <a:xfrm>
              <a:off x="385382" y="1335425"/>
              <a:ext cx="6777198" cy="4771912"/>
              <a:chOff x="385382" y="1335425"/>
              <a:chExt cx="6777198" cy="477191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45859" y="1884162"/>
                <a:ext cx="5683169" cy="37055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85382" y="1335425"/>
                <a:ext cx="6777198" cy="4493293"/>
                <a:chOff x="8430255" y="3387551"/>
                <a:chExt cx="2668294" cy="1769084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9616861" y="3424126"/>
                  <a:ext cx="0" cy="1732509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8430255" y="4320757"/>
                  <a:ext cx="2358843" cy="6884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/>
                <p:cNvSpPr txBox="1"/>
                <p:nvPr/>
              </p:nvSpPr>
              <p:spPr>
                <a:xfrm>
                  <a:off x="9425410" y="3387551"/>
                  <a:ext cx="168007" cy="145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Z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0708699" y="4192153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flipV="1">
                <a:off x="3452082" y="4578366"/>
                <a:ext cx="2868669" cy="1528971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4996684" y="5131397"/>
                <a:ext cx="308098" cy="494196"/>
                <a:chOff x="5779744" y="4958361"/>
                <a:chExt cx="308098" cy="494196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5779744" y="5083225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C</a:t>
                  </a: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885250" y="495836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3343811" y="3376937"/>
                <a:ext cx="364202" cy="396080"/>
                <a:chOff x="3334286" y="3407417"/>
                <a:chExt cx="364202" cy="39608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3334286" y="368570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366346" y="3407417"/>
                  <a:ext cx="332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G</a:t>
                  </a: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176857" y="3619213"/>
              <a:ext cx="915002" cy="1067152"/>
              <a:chOff x="5727821" y="3046755"/>
              <a:chExt cx="915002" cy="1067152"/>
            </a:xfrm>
          </p:grpSpPr>
          <p:sp>
            <p:nvSpPr>
              <p:cNvPr id="37" name="Arc 36"/>
              <p:cNvSpPr/>
              <p:nvPr/>
            </p:nvSpPr>
            <p:spPr>
              <a:xfrm rot="6500955">
                <a:off x="5651746" y="3122830"/>
                <a:ext cx="1067152" cy="915002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078552" y="3547878"/>
                <a:ext cx="348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ψ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447276" y="1915177"/>
                <a:ext cx="5807414" cy="1087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 the slope can be defined as</a:t>
                </a:r>
                <a:endParaRPr lang="en-US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sz="2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76" y="1915177"/>
                <a:ext cx="5807414" cy="1087605"/>
              </a:xfrm>
              <a:prstGeom prst="rect">
                <a:avLst/>
              </a:prstGeom>
              <a:blipFill rotWithShape="0">
                <a:blip r:embed="rId6"/>
                <a:stretch>
                  <a:fillRect l="-1681" t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434800" y="3776749"/>
            <a:ext cx="1685036" cy="1358714"/>
            <a:chOff x="3434800" y="3776749"/>
            <a:chExt cx="1685036" cy="13587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800" y="3776749"/>
              <a:ext cx="1685036" cy="135871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281343" y="4152789"/>
              <a:ext cx="2648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 rot="19927302">
            <a:off x="353140" y="1003748"/>
            <a:ext cx="6311139" cy="5301061"/>
            <a:chOff x="8430255" y="3262161"/>
            <a:chExt cx="2484799" cy="2087115"/>
          </a:xfrm>
        </p:grpSpPr>
        <p:cxnSp>
          <p:nvCxnSpPr>
            <p:cNvPr id="40" name="Straight Arrow Connector 39"/>
            <p:cNvCxnSpPr/>
            <p:nvPr/>
          </p:nvCxnSpPr>
          <p:spPr>
            <a:xfrm rot="1672698" flipH="1" flipV="1">
              <a:off x="9122957" y="3460900"/>
              <a:ext cx="998013" cy="188837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8430255" y="4320757"/>
              <a:ext cx="2358843" cy="688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9468279" y="3262161"/>
              <a:ext cx="168007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Z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61564" y="4205517"/>
              <a:ext cx="153490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52504" y="2494228"/>
            <a:ext cx="2367482" cy="3895850"/>
            <a:chOff x="2852504" y="2494228"/>
            <a:chExt cx="2367482" cy="38958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527588" y="6107336"/>
              <a:ext cx="16923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852504" y="2494228"/>
              <a:ext cx="1528041" cy="3895850"/>
              <a:chOff x="2852504" y="2494228"/>
              <a:chExt cx="1528041" cy="3895850"/>
            </a:xfrm>
          </p:grpSpPr>
          <p:sp>
            <p:nvSpPr>
              <p:cNvPr id="49" name="Arc 48"/>
              <p:cNvSpPr/>
              <p:nvPr/>
            </p:nvSpPr>
            <p:spPr>
              <a:xfrm rot="18068257">
                <a:off x="2796693" y="2550039"/>
                <a:ext cx="782904" cy="671281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064833" y="270101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  <p:sp>
            <p:nvSpPr>
              <p:cNvPr id="53" name="Arc 52"/>
              <p:cNvSpPr/>
              <p:nvPr/>
            </p:nvSpPr>
            <p:spPr>
              <a:xfrm rot="16736344" flipV="1">
                <a:off x="3774269" y="5783801"/>
                <a:ext cx="652814" cy="559739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928474" y="577718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9968">
            <a:off x="10046073" y="793072"/>
            <a:ext cx="1736925" cy="1300768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>
            <a:off x="7622781" y="939271"/>
            <a:ext cx="2189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Also remember that this is equivalent to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6492757" y="3060476"/>
                <a:ext cx="5807414" cy="34065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Recall that from equation (1)</a:t>
                </a:r>
              </a:p>
              <a:p>
                <a:pPr lvl="0" algn="ctr"/>
                <a:endParaRPr lang="en-US" sz="2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sz="21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r>
                  <a:rPr lang="en-US" sz="21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d>
                        <m:dPr>
                          <m:ctrlPr>
                            <a:rPr lang="en-US" sz="21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1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1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𝒕𝒂𝒏</m:t>
                      </m:r>
                      <m:d>
                        <m:dPr>
                          <m:ctrlP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2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sz="21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𝒕𝒂𝒏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1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sz="21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757" y="3060476"/>
                <a:ext cx="5807414" cy="3406574"/>
              </a:xfrm>
              <a:prstGeom prst="rect">
                <a:avLst/>
              </a:prstGeom>
              <a:blipFill rotWithShape="0">
                <a:blip r:embed="rId8"/>
                <a:stretch>
                  <a:fillRect l="-1574" t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452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84888" y="1335425"/>
            <a:ext cx="6777198" cy="4771912"/>
            <a:chOff x="385382" y="1335425"/>
            <a:chExt cx="6777198" cy="4771912"/>
          </a:xfrm>
        </p:grpSpPr>
        <p:grpSp>
          <p:nvGrpSpPr>
            <p:cNvPr id="14" name="Group 13"/>
            <p:cNvGrpSpPr/>
            <p:nvPr/>
          </p:nvGrpSpPr>
          <p:grpSpPr>
            <a:xfrm>
              <a:off x="385382" y="1335425"/>
              <a:ext cx="6777198" cy="4771912"/>
              <a:chOff x="385382" y="1335425"/>
              <a:chExt cx="6777198" cy="477191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45859" y="1884162"/>
                <a:ext cx="5683169" cy="370555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385382" y="1335425"/>
                <a:ext cx="6777198" cy="4493293"/>
                <a:chOff x="8430255" y="3387551"/>
                <a:chExt cx="2668294" cy="1769084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9616861" y="3424126"/>
                  <a:ext cx="0" cy="1732509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8430255" y="4320757"/>
                  <a:ext cx="2358843" cy="6884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/>
                <p:cNvSpPr txBox="1"/>
                <p:nvPr/>
              </p:nvSpPr>
              <p:spPr>
                <a:xfrm>
                  <a:off x="9425410" y="3387551"/>
                  <a:ext cx="168007" cy="1454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Z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10708699" y="4192153"/>
                  <a:ext cx="389850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baseline="30000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33" name="Straight Connector 32"/>
              <p:cNvCxnSpPr/>
              <p:nvPr/>
            </p:nvCxnSpPr>
            <p:spPr>
              <a:xfrm flipV="1">
                <a:off x="3452082" y="4578366"/>
                <a:ext cx="2868669" cy="1528971"/>
              </a:xfrm>
              <a:prstGeom prst="line">
                <a:avLst/>
              </a:prstGeom>
              <a:ln w="28575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4996684" y="5131397"/>
                <a:ext cx="308098" cy="494196"/>
                <a:chOff x="5779744" y="4958361"/>
                <a:chExt cx="308098" cy="494196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5779744" y="5083225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C</a:t>
                  </a:r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885250" y="495836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3343811" y="3376937"/>
                <a:ext cx="364202" cy="396080"/>
                <a:chOff x="3334286" y="3407417"/>
                <a:chExt cx="364202" cy="39608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3334286" y="3685701"/>
                  <a:ext cx="117796" cy="117796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3366346" y="3407417"/>
                  <a:ext cx="3321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G</a:t>
                  </a:r>
                </a:p>
              </p:txBody>
            </p:sp>
          </p:grpSp>
        </p:grpSp>
        <p:grpSp>
          <p:nvGrpSpPr>
            <p:cNvPr id="15" name="Group 14"/>
            <p:cNvGrpSpPr/>
            <p:nvPr/>
          </p:nvGrpSpPr>
          <p:grpSpPr>
            <a:xfrm>
              <a:off x="3176857" y="3619213"/>
              <a:ext cx="915002" cy="1067152"/>
              <a:chOff x="5727821" y="3046755"/>
              <a:chExt cx="915002" cy="1067152"/>
            </a:xfrm>
          </p:grpSpPr>
          <p:sp>
            <p:nvSpPr>
              <p:cNvPr id="37" name="Arc 36"/>
              <p:cNvSpPr/>
              <p:nvPr/>
            </p:nvSpPr>
            <p:spPr>
              <a:xfrm rot="6500955">
                <a:off x="5651746" y="3122830"/>
                <a:ext cx="1067152" cy="915002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078552" y="3547878"/>
                <a:ext cx="348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dirty="0"/>
                  <a:t>ψ</a:t>
                </a:r>
                <a:endParaRPr lang="en-US" dirty="0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 rot="19927302">
            <a:off x="352646" y="1003748"/>
            <a:ext cx="6311139" cy="5301061"/>
            <a:chOff x="8430255" y="3262161"/>
            <a:chExt cx="2484799" cy="2087115"/>
          </a:xfrm>
        </p:grpSpPr>
        <p:cxnSp>
          <p:nvCxnSpPr>
            <p:cNvPr id="40" name="Straight Arrow Connector 39"/>
            <p:cNvCxnSpPr/>
            <p:nvPr/>
          </p:nvCxnSpPr>
          <p:spPr>
            <a:xfrm rot="1672698" flipH="1" flipV="1">
              <a:off x="9122957" y="3460900"/>
              <a:ext cx="998013" cy="1888376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8430255" y="4320757"/>
              <a:ext cx="2358843" cy="688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9468279" y="3262161"/>
              <a:ext cx="168007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Z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61564" y="4205517"/>
              <a:ext cx="153490" cy="1454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baseline="30000" dirty="0">
                  <a:solidFill>
                    <a:srgbClr val="C00000"/>
                  </a:solidFill>
                </a:rPr>
                <a:t>0</a:t>
              </a:r>
              <a:r>
                <a:rPr lang="en-US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3630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SYSTEM GEOMETRY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-418769" y="804144"/>
            <a:ext cx="5569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Now let’s focus on the floor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447276" y="1915177"/>
                <a:ext cx="5807414" cy="45676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 for the ellipse we have</a:t>
                </a:r>
              </a:p>
              <a:p>
                <a:endParaRPr lang="en-US" sz="21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1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𝑡𝑎𝑛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1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1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1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21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1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1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276" y="1915177"/>
                <a:ext cx="5807414" cy="4567661"/>
              </a:xfrm>
              <a:prstGeom prst="rect">
                <a:avLst/>
              </a:prstGeom>
              <a:blipFill rotWithShape="0">
                <a:blip r:embed="rId6"/>
                <a:stretch>
                  <a:fillRect l="-1681" t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3434800" y="3776749"/>
            <a:ext cx="1685036" cy="1358714"/>
            <a:chOff x="3434800" y="3776749"/>
            <a:chExt cx="1685036" cy="135871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800" y="3776749"/>
              <a:ext cx="1685036" cy="135871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281343" y="4152789"/>
              <a:ext cx="2648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52504" y="2494228"/>
            <a:ext cx="2367482" cy="3895850"/>
            <a:chOff x="2852504" y="2494228"/>
            <a:chExt cx="2367482" cy="389585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527588" y="6107336"/>
              <a:ext cx="16923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2852504" y="2494228"/>
              <a:ext cx="1528041" cy="3895850"/>
              <a:chOff x="2852504" y="2494228"/>
              <a:chExt cx="1528041" cy="3895850"/>
            </a:xfrm>
          </p:grpSpPr>
          <p:sp>
            <p:nvSpPr>
              <p:cNvPr id="49" name="Arc 48"/>
              <p:cNvSpPr/>
              <p:nvPr/>
            </p:nvSpPr>
            <p:spPr>
              <a:xfrm rot="18068257">
                <a:off x="2796693" y="2550039"/>
                <a:ext cx="782904" cy="671281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064833" y="270101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  <p:sp>
            <p:nvSpPr>
              <p:cNvPr id="53" name="Arc 52"/>
              <p:cNvSpPr/>
              <p:nvPr/>
            </p:nvSpPr>
            <p:spPr>
              <a:xfrm rot="16736344" flipV="1">
                <a:off x="3774269" y="5783801"/>
                <a:ext cx="652814" cy="559739"/>
              </a:xfrm>
              <a:prstGeom prst="arc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928474" y="5777183"/>
                <a:ext cx="308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dirty="0"/>
                  <a:t>θ</a:t>
                </a:r>
                <a:endParaRPr lang="en-US" b="1" dirty="0"/>
              </a:p>
            </p:txBody>
          </p:sp>
        </p:grp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9968">
            <a:off x="10046073" y="793072"/>
            <a:ext cx="1736925" cy="1300768"/>
          </a:xfrm>
          <a:prstGeom prst="rect">
            <a:avLst/>
          </a:prstGeom>
        </p:spPr>
      </p:pic>
      <p:sp>
        <p:nvSpPr>
          <p:cNvPr id="182" name="Rectangle 181"/>
          <p:cNvSpPr/>
          <p:nvPr/>
        </p:nvSpPr>
        <p:spPr>
          <a:xfrm>
            <a:off x="7622781" y="939271"/>
            <a:ext cx="2189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Also remember that this is equivalent to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98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02181" y="4291399"/>
            <a:ext cx="2920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803854" y="719684"/>
            <a:ext cx="8098355" cy="7206097"/>
            <a:chOff x="3803854" y="719684"/>
            <a:chExt cx="8098355" cy="72060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92055">
              <a:off x="3803854" y="719684"/>
              <a:ext cx="7553599" cy="7206097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9494249" y="1142698"/>
              <a:ext cx="426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Z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385051" y="4688723"/>
              <a:ext cx="5171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X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571421" y="400215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ψ</a:t>
              </a:r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919593" y="329340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  <a:r>
                <a:rPr lang="th-TH" b="1" dirty="0"/>
                <a:t> </a:t>
              </a:r>
              <a:r>
                <a:rPr lang="en-US" b="1" dirty="0"/>
                <a:t>(x , z)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9572816" y="5369611"/>
              <a:ext cx="338554" cy="396080"/>
              <a:chOff x="3334286" y="3407417"/>
              <a:chExt cx="338554" cy="39608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366346" y="340741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754137" y="5351105"/>
            <a:ext cx="430948" cy="621342"/>
            <a:chOff x="2754137" y="5351105"/>
            <a:chExt cx="430948" cy="621342"/>
          </a:xfrm>
        </p:grpSpPr>
        <p:grpSp>
          <p:nvGrpSpPr>
            <p:cNvPr id="131" name="Group 130"/>
            <p:cNvGrpSpPr/>
            <p:nvPr/>
          </p:nvGrpSpPr>
          <p:grpSpPr>
            <a:xfrm>
              <a:off x="2812867" y="5351105"/>
              <a:ext cx="372218" cy="396080"/>
              <a:chOff x="3334286" y="3407417"/>
              <a:chExt cx="372218" cy="39608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366346" y="3407417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</a:t>
                </a: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2871765" y="5647895"/>
              <a:ext cx="0" cy="324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2754137" y="5854127"/>
              <a:ext cx="253249" cy="48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249255" y="1012274"/>
            <a:ext cx="5362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Define the generalized coordinates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9524" y="1687193"/>
            <a:ext cx="52725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generalized coordinates used to describe the motion of the ellipse are:</a:t>
            </a:r>
          </a:p>
          <a:p>
            <a:endParaRPr lang="en-US" sz="2400" b="1" dirty="0"/>
          </a:p>
          <a:p>
            <a:pPr algn="ctr"/>
            <a:r>
              <a:rPr lang="en-US" sz="2400" b="1" dirty="0"/>
              <a:t>Q</a:t>
            </a:r>
            <a:r>
              <a:rPr lang="en-US" sz="2400" dirty="0"/>
              <a:t> = </a:t>
            </a:r>
            <a:r>
              <a:rPr lang="en-US" sz="2400" b="1" dirty="0"/>
              <a:t>{x, z, r, </a:t>
            </a:r>
            <a:r>
              <a:rPr lang="el-GR" sz="2400" b="1" dirty="0"/>
              <a:t>θ</a:t>
            </a:r>
            <a:r>
              <a:rPr lang="en-US" sz="2400" b="1" dirty="0"/>
              <a:t>,</a:t>
            </a:r>
            <a:r>
              <a:rPr lang="el-GR" sz="2400" b="1" dirty="0"/>
              <a:t> ψ</a:t>
            </a:r>
            <a:r>
              <a:rPr lang="en-US" sz="2400" b="1" dirty="0"/>
              <a:t>)</a:t>
            </a:r>
          </a:p>
          <a:p>
            <a:pPr algn="ctr"/>
            <a:endParaRPr lang="en-US" sz="2400" b="1" dirty="0"/>
          </a:p>
          <a:p>
            <a:r>
              <a:rPr lang="en-US" sz="2400" dirty="0"/>
              <a:t>Since this is a 1 DOF system, there will be 4 constraint equations</a:t>
            </a:r>
          </a:p>
          <a:p>
            <a:endParaRPr lang="en-US" sz="24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9310726" y="4403616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</a:t>
            </a:r>
            <a:r>
              <a:rPr lang="en-US" sz="2000" b="1" baseline="-25000" dirty="0" err="1"/>
              <a:t>GC</a:t>
            </a:r>
            <a:endParaRPr lang="en-US" sz="2000" b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7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182771"/>
            <a:ext cx="12192000" cy="675229"/>
          </a:xfrm>
          <a:prstGeom prst="rect">
            <a:avLst/>
          </a:prstGeom>
          <a:solidFill>
            <a:srgbClr val="E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www.studyinaustralia.gov.au/Images/UserUploadedImages/132/Uni_of_Melb_logo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2771"/>
            <a:ext cx="2023353" cy="67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5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23353" y="6335719"/>
            <a:ext cx="250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834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 DYNAMIC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781"/>
            <a:ext cx="4583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CONSTRAINT EQUATIONS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02181" y="4291399"/>
            <a:ext cx="29206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803854" y="719684"/>
            <a:ext cx="8098355" cy="7206097"/>
            <a:chOff x="3803854" y="719684"/>
            <a:chExt cx="8098355" cy="720609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92055">
              <a:off x="3803854" y="719684"/>
              <a:ext cx="7553599" cy="7206097"/>
            </a:xfrm>
            <a:prstGeom prst="rect">
              <a:avLst/>
            </a:prstGeom>
          </p:spPr>
        </p:pic>
        <p:sp>
          <p:nvSpPr>
            <p:cNvPr id="128" name="TextBox 127"/>
            <p:cNvSpPr txBox="1"/>
            <p:nvPr/>
          </p:nvSpPr>
          <p:spPr>
            <a:xfrm>
              <a:off x="9494249" y="1142698"/>
              <a:ext cx="4267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Z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1385051" y="4688723"/>
              <a:ext cx="5171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baseline="30000" dirty="0">
                  <a:solidFill>
                    <a:srgbClr val="002060"/>
                  </a:solidFill>
                </a:rPr>
                <a:t>1</a:t>
              </a:r>
              <a:r>
                <a:rPr lang="en-US" b="1" dirty="0">
                  <a:solidFill>
                    <a:srgbClr val="002060"/>
                  </a:solidFill>
                </a:rPr>
                <a:t>X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571421" y="400215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ψ</a:t>
              </a:r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919593" y="329340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  <a:r>
                <a:rPr lang="th-TH" b="1" dirty="0"/>
                <a:t> </a:t>
              </a:r>
              <a:r>
                <a:rPr lang="en-US" b="1" dirty="0"/>
                <a:t>(x , z)</a:t>
              </a:r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9572816" y="5369611"/>
              <a:ext cx="338554" cy="396080"/>
              <a:chOff x="3334286" y="3407417"/>
              <a:chExt cx="338554" cy="39608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366346" y="340741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754137" y="5351105"/>
            <a:ext cx="430948" cy="621342"/>
            <a:chOff x="2754137" y="5351105"/>
            <a:chExt cx="430948" cy="621342"/>
          </a:xfrm>
        </p:grpSpPr>
        <p:grpSp>
          <p:nvGrpSpPr>
            <p:cNvPr id="131" name="Group 130"/>
            <p:cNvGrpSpPr/>
            <p:nvPr/>
          </p:nvGrpSpPr>
          <p:grpSpPr>
            <a:xfrm>
              <a:off x="2812867" y="5351105"/>
              <a:ext cx="372218" cy="396080"/>
              <a:chOff x="3334286" y="3407417"/>
              <a:chExt cx="372218" cy="39608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3334286" y="3685701"/>
                <a:ext cx="117796" cy="11779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3366346" y="3407417"/>
                <a:ext cx="340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</a:t>
                </a:r>
              </a:p>
            </p:txBody>
          </p:sp>
        </p:grpSp>
        <p:cxnSp>
          <p:nvCxnSpPr>
            <p:cNvPr id="16" name="Straight Connector 15"/>
            <p:cNvCxnSpPr/>
            <p:nvPr/>
          </p:nvCxnSpPr>
          <p:spPr>
            <a:xfrm>
              <a:off x="2871765" y="5647895"/>
              <a:ext cx="0" cy="32455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2754137" y="5854127"/>
              <a:ext cx="253249" cy="484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/>
          <p:cNvSpPr/>
          <p:nvPr/>
        </p:nvSpPr>
        <p:spPr>
          <a:xfrm>
            <a:off x="249255" y="1012274"/>
            <a:ext cx="5541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Constraint equations (from no-slip)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6134" y="1595584"/>
                <a:ext cx="5272546" cy="2960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Define </a:t>
                </a:r>
                <a:r>
                  <a:rPr lang="en-US" sz="21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US" sz="21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21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OC</a:t>
                </a:r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as</a:t>
                </a:r>
              </a:p>
              <a:p>
                <a:endParaRPr lang="en-US" sz="21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𝑂𝐶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𝑂𝐺</m:t>
                          </m:r>
                        </m:sub>
                        <m:sup/>
                      </m:sSubSup>
                      <m:r>
                        <a:rPr lang="en-US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𝐺𝐶</m:t>
                          </m:r>
                        </m:sub>
                        <m:sup/>
                      </m:sSubSup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1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1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</a:p>
              <a:p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Pre>
                            <m:sPrePr>
                              <m:ctrlP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</m:sPre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  <m:sup/>
                      </m:sSubSup>
                      <m:r>
                        <a:rPr lang="en-US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th-TH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th-TH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34" y="1595584"/>
                <a:ext cx="5272546" cy="2960939"/>
              </a:xfrm>
              <a:prstGeom prst="rect">
                <a:avLst/>
              </a:prstGeom>
              <a:blipFill rotWithShape="0">
                <a:blip r:embed="rId6"/>
                <a:stretch>
                  <a:fillRect l="-1387" t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TextBox 146"/>
          <p:cNvSpPr txBox="1"/>
          <p:nvPr/>
        </p:nvSpPr>
        <p:spPr>
          <a:xfrm>
            <a:off x="9310726" y="4403616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r</a:t>
            </a:r>
            <a:r>
              <a:rPr lang="en-US" sz="2000" b="1" baseline="-25000" dirty="0" err="1"/>
              <a:t>GC</a:t>
            </a:r>
            <a:endParaRPr lang="en-US" sz="2000" b="1" baseline="-25000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925551" y="3610782"/>
            <a:ext cx="5766329" cy="20186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037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0.2|0.6|10.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18.3|1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877</Words>
  <Application>Microsoft Office PowerPoint</Application>
  <PresentationFormat>Widescreen</PresentationFormat>
  <Paragraphs>360</Paragraphs>
  <Slides>38</Slides>
  <Notes>35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Cambria Math</vt:lpstr>
      <vt:lpstr>Cordia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Panthep Tharanon</dc:creator>
  <cp:lastModifiedBy>Panthep Tharanon</cp:lastModifiedBy>
  <cp:revision>93</cp:revision>
  <dcterms:created xsi:type="dcterms:W3CDTF">2015-10-22T08:01:50Z</dcterms:created>
  <dcterms:modified xsi:type="dcterms:W3CDTF">2016-10-18T11:53:34Z</dcterms:modified>
</cp:coreProperties>
</file>